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4" r:id="rId1"/>
  </p:sldMasterIdLst>
  <p:sldIdLst>
    <p:sldId id="256" r:id="rId2"/>
    <p:sldId id="257" r:id="rId3"/>
    <p:sldId id="258" r:id="rId4"/>
    <p:sldId id="261" r:id="rId5"/>
    <p:sldId id="267" r:id="rId6"/>
    <p:sldId id="266" r:id="rId7"/>
    <p:sldId id="268" r:id="rId8"/>
    <p:sldId id="263" r:id="rId9"/>
    <p:sldId id="264" r:id="rId10"/>
    <p:sldId id="262" r:id="rId11"/>
    <p:sldId id="269" r:id="rId1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50" d="100"/>
          <a:sy n="50" d="100"/>
        </p:scale>
        <p:origin x="-787" y="-67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8419068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4034974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xmlns="" val="122535823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71315809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xmlns="" val="7818045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09725369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75660221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5983663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6157954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431354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561321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9708455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6578232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184058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0462561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9528678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33611EB-8280-4D83-ACA1-339EB8DD9933}" type="datetimeFigureOut">
              <a:rPr lang="ru-RU" smtClean="0"/>
              <a:pPr/>
              <a:t>28.01.2019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C1F60F76-B617-4881-90C2-31F5A42103F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7214793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5" r:id="rId1"/>
    <p:sldLayoutId id="2147483696" r:id="rId2"/>
    <p:sldLayoutId id="2147483697" r:id="rId3"/>
    <p:sldLayoutId id="2147483698" r:id="rId4"/>
    <p:sldLayoutId id="2147483699" r:id="rId5"/>
    <p:sldLayoutId id="2147483700" r:id="rId6"/>
    <p:sldLayoutId id="2147483701" r:id="rId7"/>
    <p:sldLayoutId id="2147483702" r:id="rId8"/>
    <p:sldLayoutId id="2147483703" r:id="rId9"/>
    <p:sldLayoutId id="2147483704" r:id="rId10"/>
    <p:sldLayoutId id="2147483705" r:id="rId11"/>
    <p:sldLayoutId id="2147483706" r:id="rId12"/>
    <p:sldLayoutId id="2147483707" r:id="rId13"/>
    <p:sldLayoutId id="2147483708" r:id="rId14"/>
    <p:sldLayoutId id="2147483709" r:id="rId15"/>
    <p:sldLayoutId id="2147483710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589213" y="235528"/>
            <a:ext cx="8915399" cy="1523999"/>
          </a:xfrm>
        </p:spPr>
        <p:txBody>
          <a:bodyPr>
            <a:normAutofit/>
          </a:bodyPr>
          <a:lstStyle/>
          <a:p>
            <a:pPr marL="0" indent="0">
              <a:lnSpc>
                <a:spcPct val="150000"/>
              </a:lnSpc>
              <a:spcAft>
                <a:spcPts val="1000"/>
              </a:spcAft>
            </a:pPr>
            <a:r>
              <a:rPr lang="ru-RU" b="1" dirty="0">
                <a:latin typeface="Times New Roman"/>
                <a:ea typeface="Calibri"/>
                <a:cs typeface="Times New Roman"/>
              </a:rPr>
              <a:t>Вставьте буквы в слова: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002867" y="1911927"/>
            <a:ext cx="10501745" cy="3756207"/>
          </a:xfrm>
        </p:spPr>
        <p:txBody>
          <a:bodyPr>
            <a:noAutofit/>
          </a:bodyPr>
          <a:lstStyle/>
          <a:p>
            <a:r>
              <a:rPr lang="ru-RU" sz="4000" b="1" dirty="0">
                <a:latin typeface="Times New Roman"/>
                <a:ea typeface="Calibri"/>
                <a:cs typeface="Times New Roman"/>
              </a:rPr>
              <a:t/>
            </a:r>
            <a:br>
              <a:rPr lang="ru-RU" sz="4000" b="1" dirty="0">
                <a:latin typeface="Times New Roman"/>
                <a:ea typeface="Calibri"/>
                <a:cs typeface="Times New Roman"/>
              </a:rPr>
            </a:br>
            <a:r>
              <a:rPr lang="ru-RU" sz="4000" b="1" dirty="0">
                <a:latin typeface="Times New Roman"/>
                <a:ea typeface="Calibri"/>
                <a:cs typeface="Times New Roman"/>
              </a:rPr>
              <a:t> </a:t>
            </a:r>
            <a:r>
              <a:rPr lang="ru-RU" sz="4000" b="1" dirty="0" smtClean="0">
                <a:latin typeface="Times New Roman"/>
                <a:ea typeface="Calibri"/>
                <a:cs typeface="Times New Roman"/>
              </a:rPr>
              <a:t>Изл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(?) </a:t>
            </a:r>
            <a:r>
              <a:rPr lang="ru-RU" sz="4000" b="1" dirty="0" err="1">
                <a:latin typeface="Times New Roman"/>
                <a:ea typeface="Calibri"/>
                <a:cs typeface="Times New Roman"/>
              </a:rPr>
              <a:t>жение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, </a:t>
            </a:r>
            <a:r>
              <a:rPr lang="ru-RU" sz="4000" b="1" dirty="0" smtClean="0">
                <a:latin typeface="Times New Roman"/>
                <a:ea typeface="Calibri"/>
                <a:cs typeface="Times New Roman"/>
              </a:rPr>
              <a:t>пол(?)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жите, </a:t>
            </a:r>
            <a:r>
              <a:rPr lang="ru-RU" sz="4000" b="1" dirty="0" err="1">
                <a:latin typeface="Times New Roman"/>
                <a:ea typeface="Calibri"/>
                <a:cs typeface="Times New Roman"/>
              </a:rPr>
              <a:t>предл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(?)</a:t>
            </a:r>
            <a:r>
              <a:rPr lang="ru-RU" sz="4000" b="1" dirty="0" err="1">
                <a:latin typeface="Times New Roman"/>
                <a:ea typeface="Calibri"/>
                <a:cs typeface="Times New Roman"/>
              </a:rPr>
              <a:t>жение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, </a:t>
            </a:r>
            <a:r>
              <a:rPr lang="ru-RU" sz="4000" b="1" dirty="0" err="1">
                <a:latin typeface="Times New Roman"/>
                <a:ea typeface="Calibri"/>
                <a:cs typeface="Times New Roman"/>
              </a:rPr>
              <a:t>прил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(?)</a:t>
            </a:r>
            <a:r>
              <a:rPr lang="ru-RU" sz="4000" b="1" dirty="0" err="1">
                <a:latin typeface="Times New Roman"/>
                <a:ea typeface="Calibri"/>
                <a:cs typeface="Times New Roman"/>
              </a:rPr>
              <a:t>гательное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, </a:t>
            </a:r>
            <a:r>
              <a:rPr lang="ru-RU" sz="4000" b="1" dirty="0" err="1">
                <a:latin typeface="Times New Roman"/>
                <a:ea typeface="Calibri"/>
                <a:cs typeface="Times New Roman"/>
              </a:rPr>
              <a:t>сл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(?)</a:t>
            </a:r>
            <a:r>
              <a:rPr lang="ru-RU" sz="4000" b="1" dirty="0" err="1">
                <a:latin typeface="Times New Roman"/>
                <a:ea typeface="Calibri"/>
                <a:cs typeface="Times New Roman"/>
              </a:rPr>
              <a:t>гаемое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, </a:t>
            </a:r>
            <a:r>
              <a:rPr lang="ru-RU" sz="4000" b="1" dirty="0" err="1">
                <a:latin typeface="Times New Roman"/>
                <a:ea typeface="Calibri"/>
                <a:cs typeface="Times New Roman"/>
              </a:rPr>
              <a:t>изл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(?)жить, </a:t>
            </a:r>
            <a:r>
              <a:rPr lang="ru-RU" sz="4000" b="1" dirty="0" err="1">
                <a:latin typeface="Times New Roman"/>
                <a:ea typeface="Calibri"/>
                <a:cs typeface="Times New Roman"/>
              </a:rPr>
              <a:t>предл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(?)гать,    </a:t>
            </a:r>
            <a:r>
              <a:rPr lang="ru-RU" sz="4000" b="1" dirty="0" err="1">
                <a:latin typeface="Times New Roman"/>
                <a:ea typeface="Calibri"/>
                <a:cs typeface="Times New Roman"/>
              </a:rPr>
              <a:t>распол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(?)житься, </a:t>
            </a:r>
            <a:r>
              <a:rPr lang="ru-RU" sz="4000" b="1" dirty="0" err="1">
                <a:latin typeface="Times New Roman"/>
                <a:ea typeface="Calibri"/>
                <a:cs typeface="Times New Roman"/>
              </a:rPr>
              <a:t>ул</a:t>
            </a:r>
            <a:r>
              <a:rPr lang="ru-RU" sz="4000" b="1" dirty="0">
                <a:latin typeface="Times New Roman"/>
                <a:ea typeface="Calibri"/>
                <a:cs typeface="Times New Roman"/>
              </a:rPr>
              <a:t>(?)жить</a:t>
            </a:r>
            <a:r>
              <a:rPr lang="ru-RU" sz="4000" dirty="0">
                <a:latin typeface="Times New Roman"/>
                <a:ea typeface="Calibri"/>
                <a:cs typeface="Times New Roman"/>
              </a:rPr>
              <a:t>.</a:t>
            </a:r>
            <a:r>
              <a:rPr lang="ru-RU" sz="4000" dirty="0">
                <a:ea typeface="Calibri"/>
                <a:cs typeface="Times New Roman"/>
              </a:rPr>
              <a:t/>
            </a:r>
            <a:br>
              <a:rPr lang="ru-RU" sz="4000" dirty="0">
                <a:ea typeface="Calibri"/>
                <a:cs typeface="Times New Roman"/>
              </a:rPr>
            </a:b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xmlns="" val="323247023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endParaRPr lang="ru-RU" sz="4000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858981" y="1149927"/>
            <a:ext cx="10834255" cy="5407066"/>
          </a:xfrm>
        </p:spPr>
        <p:txBody>
          <a:bodyPr>
            <a:noAutofit/>
          </a:bodyPr>
          <a:lstStyle/>
          <a:p>
            <a:r>
              <a:rPr lang="ru-RU" altLang="ru-RU" sz="2800" b="1" dirty="0"/>
              <a:t>Дорогой Дядя Фёдор! Приезжай скорей в Простоквашино! У нас проблемы! Шарик с </a:t>
            </a:r>
            <a:r>
              <a:rPr lang="ru-RU" altLang="ru-RU" sz="2800" b="1" dirty="0" err="1"/>
              <a:t>Матроскиным</a:t>
            </a:r>
            <a:r>
              <a:rPr lang="ru-RU" altLang="ru-RU" sz="2800" b="1" dirty="0"/>
              <a:t> опять поругались и не хотят в огороде работать. А в огороде </a:t>
            </a:r>
            <a:r>
              <a:rPr lang="ru-RU" altLang="ru-RU" sz="2800" b="1" dirty="0" err="1" smtClean="0">
                <a:solidFill>
                  <a:srgbClr val="FF0000"/>
                </a:solidFill>
              </a:rPr>
              <a:t>выр</a:t>
            </a:r>
            <a:r>
              <a:rPr lang="ru-RU" altLang="ru-RU" sz="2800" b="1" dirty="0" err="1">
                <a:solidFill>
                  <a:srgbClr val="FF0000"/>
                </a:solidFill>
              </a:rPr>
              <a:t>О</a:t>
            </a:r>
            <a:r>
              <a:rPr lang="ru-RU" altLang="ru-RU" sz="2800" b="1" dirty="0" err="1" smtClean="0">
                <a:solidFill>
                  <a:srgbClr val="FF0000"/>
                </a:solidFill>
              </a:rPr>
              <a:t>сли</a:t>
            </a:r>
            <a:r>
              <a:rPr lang="ru-RU" altLang="ru-RU" sz="2800" b="1" dirty="0" smtClean="0"/>
              <a:t> </a:t>
            </a:r>
            <a:r>
              <a:rPr lang="ru-RU" altLang="ru-RU" sz="2800" b="1" dirty="0"/>
              <a:t>помидоры. Надо собирать. Дорожки </a:t>
            </a:r>
            <a:r>
              <a:rPr lang="ru-RU" altLang="ru-RU" sz="2800" b="1" dirty="0" err="1" smtClean="0">
                <a:solidFill>
                  <a:srgbClr val="FF0000"/>
                </a:solidFill>
              </a:rPr>
              <a:t>позарАстали</a:t>
            </a:r>
            <a:r>
              <a:rPr lang="ru-RU" altLang="ru-RU" sz="2800" b="1" dirty="0" smtClean="0"/>
              <a:t> </a:t>
            </a:r>
            <a:r>
              <a:rPr lang="ru-RU" altLang="ru-RU" sz="2800" b="1" dirty="0"/>
              <a:t>бурьяном. Я предлагал помощь, а они отказываются. В бочке с водой одна тина да </a:t>
            </a:r>
            <a:r>
              <a:rPr lang="ru-RU" altLang="ru-RU" sz="2800" b="1" dirty="0" err="1" smtClean="0">
                <a:solidFill>
                  <a:srgbClr val="FF0000"/>
                </a:solidFill>
              </a:rPr>
              <a:t>водор</a:t>
            </a:r>
            <a:r>
              <a:rPr lang="ru-RU" altLang="ru-RU" sz="2800" b="1" dirty="0" err="1">
                <a:solidFill>
                  <a:srgbClr val="FF0000"/>
                </a:solidFill>
              </a:rPr>
              <a:t>О</a:t>
            </a:r>
            <a:r>
              <a:rPr lang="ru-RU" altLang="ru-RU" sz="2800" b="1" dirty="0" err="1" smtClean="0">
                <a:solidFill>
                  <a:srgbClr val="FF0000"/>
                </a:solidFill>
              </a:rPr>
              <a:t>сли</a:t>
            </a:r>
            <a:r>
              <a:rPr lang="ru-RU" altLang="ru-RU" sz="2800" b="1" dirty="0"/>
              <a:t>. Яблоки </a:t>
            </a:r>
            <a:r>
              <a:rPr lang="ru-RU" altLang="ru-RU" sz="2800" b="1" dirty="0" err="1" smtClean="0">
                <a:solidFill>
                  <a:srgbClr val="FF0000"/>
                </a:solidFill>
              </a:rPr>
              <a:t>выр</a:t>
            </a:r>
            <a:r>
              <a:rPr lang="ru-RU" altLang="ru-RU" sz="2800" b="1" dirty="0" err="1">
                <a:solidFill>
                  <a:srgbClr val="FF0000"/>
                </a:solidFill>
              </a:rPr>
              <a:t>О</a:t>
            </a:r>
            <a:r>
              <a:rPr lang="ru-RU" altLang="ru-RU" sz="2800" b="1" dirty="0" err="1" smtClean="0">
                <a:solidFill>
                  <a:srgbClr val="FF0000"/>
                </a:solidFill>
              </a:rPr>
              <a:t>сли</a:t>
            </a:r>
            <a:r>
              <a:rPr lang="ru-RU" altLang="ru-RU" sz="2800" b="1" dirty="0" smtClean="0"/>
              <a:t> </a:t>
            </a:r>
            <a:r>
              <a:rPr lang="ru-RU" altLang="ru-RU" sz="2800" b="1" dirty="0"/>
              <a:t>и червям достались. </a:t>
            </a:r>
            <a:r>
              <a:rPr lang="ru-RU" altLang="ru-RU" sz="2800" b="1" dirty="0" err="1"/>
              <a:t>Матроскин</a:t>
            </a:r>
            <a:r>
              <a:rPr lang="ru-RU" altLang="ru-RU" sz="2800" b="1" dirty="0"/>
              <a:t> лишь на печи лежит, да песни предлагает слагать. И Шарик не хочет лапы свои к делу приложить. Усложняют они мне работу… Пропадает </a:t>
            </a:r>
            <a:r>
              <a:rPr lang="ru-RU" altLang="ru-RU" sz="2800" b="1" dirty="0" err="1" smtClean="0">
                <a:solidFill>
                  <a:srgbClr val="FF0000"/>
                </a:solidFill>
              </a:rPr>
              <a:t>выр</a:t>
            </a:r>
            <a:r>
              <a:rPr lang="ru-RU" altLang="ru-RU" sz="2800" b="1" dirty="0" err="1">
                <a:solidFill>
                  <a:srgbClr val="FF0000"/>
                </a:solidFill>
              </a:rPr>
              <a:t>А</a:t>
            </a:r>
            <a:r>
              <a:rPr lang="ru-RU" altLang="ru-RU" sz="2800" b="1" dirty="0" err="1" smtClean="0">
                <a:solidFill>
                  <a:srgbClr val="FF0000"/>
                </a:solidFill>
              </a:rPr>
              <a:t>щенный</a:t>
            </a:r>
            <a:r>
              <a:rPr lang="ru-RU" altLang="ru-RU" sz="2800" b="1" dirty="0" smtClean="0"/>
              <a:t> </a:t>
            </a:r>
            <a:r>
              <a:rPr lang="ru-RU" altLang="ru-RU" sz="2800" b="1" dirty="0"/>
              <a:t>урожай</a:t>
            </a:r>
            <a:r>
              <a:rPr lang="ru-RU" altLang="ru-RU" sz="2800" b="1" dirty="0" smtClean="0"/>
              <a:t>!</a:t>
            </a:r>
          </a:p>
          <a:p>
            <a:r>
              <a:rPr lang="ru-RU" sz="2800" b="1" dirty="0" smtClean="0"/>
              <a:t>«5»- 0 ошибок, «4»-1-2 ошибки, «3»-3-4 ошибки, «2»- 5 ошибок.</a:t>
            </a:r>
            <a:endParaRPr lang="ru-RU" sz="2800" b="1" dirty="0"/>
          </a:p>
        </p:txBody>
      </p:sp>
    </p:spTree>
    <p:extLst>
      <p:ext uri="{BB962C8B-B14F-4D97-AF65-F5344CB8AC3E}">
        <p14:creationId xmlns:p14="http://schemas.microsoft.com/office/powerpoint/2010/main" xmlns="" val="2164438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525817"/>
          </a:xfrm>
        </p:spPr>
        <p:txBody>
          <a:bodyPr>
            <a:normAutofit fontScale="90000"/>
          </a:bodyPr>
          <a:lstStyle/>
          <a:p>
            <a:r>
              <a:rPr lang="ru-RU" smtClean="0"/>
              <a:t>Домашнее задание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330036"/>
            <a:ext cx="11047412" cy="5167746"/>
          </a:xfrm>
        </p:spPr>
        <p:txBody>
          <a:bodyPr>
            <a:normAutofit/>
          </a:bodyPr>
          <a:lstStyle/>
          <a:p>
            <a:r>
              <a:rPr lang="ru-RU" sz="3000" b="1" dirty="0"/>
              <a:t>Домашнее задание по выбору: Для всех: п.85</a:t>
            </a:r>
          </a:p>
          <a:p>
            <a:r>
              <a:rPr lang="ru-RU" sz="3000" b="1" dirty="0"/>
              <a:t>1. Выполнить упражнение из учебника. упр.456</a:t>
            </a:r>
          </a:p>
          <a:p>
            <a:r>
              <a:rPr lang="ru-RU" sz="3000" b="1" dirty="0"/>
              <a:t>2. Составить карточку для соседа на изученное</a:t>
            </a:r>
          </a:p>
          <a:p>
            <a:r>
              <a:rPr lang="ru-RU" sz="3000" b="1" dirty="0"/>
              <a:t>  правило.            </a:t>
            </a:r>
          </a:p>
          <a:p>
            <a:r>
              <a:rPr lang="ru-RU" sz="3000" b="1" dirty="0"/>
              <a:t>  (15 слов с пропущенными буквами в корнях);</a:t>
            </a:r>
          </a:p>
          <a:p>
            <a:r>
              <a:rPr lang="ru-RU" sz="3000" b="1" dirty="0"/>
              <a:t>3. Написать небольшой рассказ «Удивительный мир растений»,</a:t>
            </a:r>
          </a:p>
          <a:p>
            <a:r>
              <a:rPr lang="ru-RU" sz="3000" b="1" dirty="0"/>
              <a:t> Употребляя слова и словосочетания с корнями - РАСТ-,- РАЩ-, - РОС-.</a:t>
            </a:r>
          </a:p>
          <a:p>
            <a:endParaRPr lang="ru-RU" sz="3000" b="1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41917928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00546" y="624110"/>
            <a:ext cx="10479376" cy="5287112"/>
          </a:xfrm>
        </p:spPr>
        <p:txBody>
          <a:bodyPr>
            <a:normAutofit/>
          </a:bodyPr>
          <a:lstStyle/>
          <a:p>
            <a:r>
              <a:rPr lang="ru-RU" sz="4000" dirty="0" smtClean="0"/>
              <a:t/>
            </a:r>
            <a:br>
              <a:rPr lang="ru-RU" sz="4000" dirty="0" smtClean="0"/>
            </a:br>
            <a:r>
              <a:rPr lang="ru-RU" sz="4000" b="1" dirty="0" smtClean="0"/>
              <a:t>1.</a:t>
            </a:r>
            <a:r>
              <a:rPr lang="ru-RU" sz="4000" b="1" dirty="0" smtClean="0">
                <a:cs typeface="Aharoni" panose="02010803020104030203" pitchFamily="2" charset="-79"/>
              </a:rPr>
              <a:t>Предл…гать, </a:t>
            </a:r>
            <a:r>
              <a:rPr lang="ru-RU" sz="4000" b="1" dirty="0" err="1" smtClean="0">
                <a:cs typeface="Aharoni" panose="02010803020104030203" pitchFamily="2" charset="-79"/>
              </a:rPr>
              <a:t>распол</a:t>
            </a:r>
            <a:r>
              <a:rPr lang="ru-RU" sz="4000" b="1" dirty="0" smtClean="0">
                <a:cs typeface="Aharoni" panose="02010803020104030203" pitchFamily="2" charset="-79"/>
              </a:rPr>
              <a:t>…житься, р…</a:t>
            </a:r>
            <a:r>
              <a:rPr lang="ru-RU" sz="4000" b="1" dirty="0" err="1" smtClean="0">
                <a:cs typeface="Aharoni" panose="02010803020104030203" pitchFamily="2" charset="-79"/>
              </a:rPr>
              <a:t>стение</a:t>
            </a:r>
            <a:r>
              <a:rPr lang="ru-RU" sz="4000" b="1" dirty="0" smtClean="0">
                <a:cs typeface="Aharoni" panose="02010803020104030203" pitchFamily="2" charset="-79"/>
              </a:rPr>
              <a:t>.</a:t>
            </a:r>
            <a:br>
              <a:rPr lang="ru-RU" sz="4000" b="1" dirty="0" smtClean="0">
                <a:cs typeface="Aharoni" panose="02010803020104030203" pitchFamily="2" charset="-79"/>
              </a:rPr>
            </a:br>
            <a:r>
              <a:rPr lang="ru-RU" sz="4000" b="1" dirty="0" smtClean="0">
                <a:cs typeface="Aharoni" panose="02010803020104030203" pitchFamily="2" charset="-79"/>
              </a:rPr>
              <a:t>2.Прир…</a:t>
            </a:r>
            <a:r>
              <a:rPr lang="ru-RU" sz="4000" b="1" dirty="0" err="1" smtClean="0">
                <a:cs typeface="Aharoni" panose="02010803020104030203" pitchFamily="2" charset="-79"/>
              </a:rPr>
              <a:t>щение</a:t>
            </a:r>
            <a:r>
              <a:rPr lang="ru-RU" sz="4000" b="1" dirty="0" smtClean="0">
                <a:cs typeface="Aharoni" panose="02010803020104030203" pitchFamily="2" charset="-79"/>
              </a:rPr>
              <a:t>, </a:t>
            </a:r>
            <a:r>
              <a:rPr lang="ru-RU" sz="4000" b="1" dirty="0" err="1" smtClean="0">
                <a:cs typeface="Aharoni" panose="02010803020104030203" pitchFamily="2" charset="-79"/>
              </a:rPr>
              <a:t>изл</a:t>
            </a:r>
            <a:r>
              <a:rPr lang="ru-RU" sz="4000" b="1" dirty="0" smtClean="0">
                <a:cs typeface="Aharoni" panose="02010803020104030203" pitchFamily="2" charset="-79"/>
              </a:rPr>
              <a:t>…гать, пол…жить.</a:t>
            </a:r>
            <a:br>
              <a:rPr lang="ru-RU" sz="4000" b="1" dirty="0" smtClean="0">
                <a:cs typeface="Aharoni" panose="02010803020104030203" pitchFamily="2" charset="-79"/>
              </a:rPr>
            </a:br>
            <a:r>
              <a:rPr lang="ru-RU" sz="4000" b="1" dirty="0" smtClean="0">
                <a:cs typeface="Aharoni" panose="02010803020104030203" pitchFamily="2" charset="-79"/>
              </a:rPr>
              <a:t>3.Сл…</a:t>
            </a:r>
            <a:r>
              <a:rPr lang="ru-RU" sz="4000" b="1" dirty="0" err="1" smtClean="0">
                <a:cs typeface="Aharoni" panose="02010803020104030203" pitchFamily="2" charset="-79"/>
              </a:rPr>
              <a:t>гаемое</a:t>
            </a:r>
            <a:r>
              <a:rPr lang="ru-RU" sz="4000" b="1" dirty="0" smtClean="0">
                <a:cs typeface="Aharoni" panose="02010803020104030203" pitchFamily="2" charset="-79"/>
              </a:rPr>
              <a:t>, </a:t>
            </a:r>
            <a:r>
              <a:rPr lang="ru-RU" sz="4000" b="1" dirty="0" err="1" smtClean="0">
                <a:cs typeface="Aharoni" panose="02010803020104030203" pitchFamily="2" charset="-79"/>
              </a:rPr>
              <a:t>предл</a:t>
            </a:r>
            <a:r>
              <a:rPr lang="ru-RU" sz="4000" b="1" dirty="0" smtClean="0">
                <a:cs typeface="Aharoni" panose="02010803020104030203" pitchFamily="2" charset="-79"/>
              </a:rPr>
              <a:t>…</a:t>
            </a:r>
            <a:r>
              <a:rPr lang="ru-RU" sz="4000" b="1" dirty="0" err="1" smtClean="0">
                <a:cs typeface="Aharoni" panose="02010803020104030203" pitchFamily="2" charset="-79"/>
              </a:rPr>
              <a:t>жение,выр</a:t>
            </a:r>
            <a:r>
              <a:rPr lang="ru-RU" sz="4000" b="1" dirty="0" smtClean="0">
                <a:cs typeface="Aharoni" panose="02010803020104030203" pitchFamily="2" charset="-79"/>
              </a:rPr>
              <a:t>…</a:t>
            </a:r>
            <a:r>
              <a:rPr lang="ru-RU" sz="4000" b="1" dirty="0" err="1" smtClean="0">
                <a:cs typeface="Aharoni" panose="02010803020104030203" pitchFamily="2" charset="-79"/>
              </a:rPr>
              <a:t>сла</a:t>
            </a:r>
            <a:r>
              <a:rPr lang="ru-RU" sz="4000" b="1" dirty="0" smtClean="0">
                <a:cs typeface="Aharoni" panose="02010803020104030203" pitchFamily="2" charset="-79"/>
              </a:rPr>
              <a:t>.</a:t>
            </a:r>
            <a:endParaRPr lang="ru-RU" sz="40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89212" y="5865503"/>
            <a:ext cx="8915400" cy="45719"/>
          </a:xfrm>
        </p:spPr>
        <p:txBody>
          <a:bodyPr>
            <a:normAutofit fontScale="25000" lnSpcReduction="20000"/>
          </a:bodyPr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18999328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70363" y="1759527"/>
            <a:ext cx="9384867" cy="1336964"/>
          </a:xfrm>
        </p:spPr>
        <p:txBody>
          <a:bodyPr>
            <a:noAutofit/>
          </a:bodyPr>
          <a:lstStyle/>
          <a:p>
            <a:r>
              <a:rPr lang="ru-RU" sz="4800" b="1" dirty="0" smtClean="0"/>
              <a:t>Тема: </a:t>
            </a:r>
            <a:r>
              <a:rPr lang="ru-RU" sz="4800" b="1" smtClean="0"/>
              <a:t>«Буквы –А-</a:t>
            </a:r>
            <a:r>
              <a:rPr lang="ru-RU" sz="4800" b="1" dirty="0" smtClean="0"/>
              <a:t>,-О- в корне –</a:t>
            </a:r>
            <a:r>
              <a:rPr lang="ru-RU" sz="4800" b="1" dirty="0" err="1" smtClean="0"/>
              <a:t>раст-,-ращ</a:t>
            </a:r>
            <a:r>
              <a:rPr lang="ru-RU" sz="4800" b="1" dirty="0" smtClean="0"/>
              <a:t>-, -рос-»</a:t>
            </a:r>
            <a:endParaRPr lang="ru-RU" sz="4800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161566533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Цель: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149927" y="1413164"/>
            <a:ext cx="10778837" cy="4498058"/>
          </a:xfrm>
        </p:spPr>
        <p:txBody>
          <a:bodyPr/>
          <a:lstStyle/>
          <a:p>
            <a:r>
              <a:rPr lang="ru-RU" sz="2800" b="1" i="1" dirty="0"/>
              <a:t>Познавательные:</a:t>
            </a:r>
            <a:r>
              <a:rPr lang="ru-RU" sz="2800" i="1" dirty="0"/>
              <a:t> </a:t>
            </a:r>
            <a:r>
              <a:rPr lang="ru-RU" sz="2800" dirty="0"/>
              <a:t>познакомиться с правописанием </a:t>
            </a:r>
            <a:r>
              <a:rPr lang="ru-RU" sz="2800" b="1" dirty="0"/>
              <a:t>А–О </a:t>
            </a:r>
            <a:r>
              <a:rPr lang="ru-RU" sz="2800" dirty="0"/>
              <a:t>в корнях </a:t>
            </a:r>
            <a:r>
              <a:rPr lang="ru-RU" sz="2800" b="1" dirty="0"/>
              <a:t>-РАСТ-, -РАЩ-, -РОС</a:t>
            </a:r>
            <a:endParaRPr lang="ru-RU" sz="2800" dirty="0"/>
          </a:p>
          <a:p>
            <a:r>
              <a:rPr lang="ru-RU" sz="2800" b="1" i="1" dirty="0"/>
              <a:t>Практические:</a:t>
            </a:r>
            <a:endParaRPr lang="ru-RU" sz="2800" dirty="0"/>
          </a:p>
          <a:p>
            <a:pPr lvl="0"/>
            <a:r>
              <a:rPr lang="ru-RU" sz="2800" dirty="0"/>
              <a:t>совершенствовать умение правильно писать слова с этими корнями;</a:t>
            </a:r>
          </a:p>
          <a:p>
            <a:pPr lvl="0"/>
            <a:r>
              <a:rPr lang="ru-RU" sz="2800" dirty="0"/>
              <a:t>формировать орфографическую </a:t>
            </a:r>
            <a:r>
              <a:rPr lang="ru-RU" sz="2800" dirty="0" smtClean="0"/>
              <a:t>зоркость</a:t>
            </a:r>
            <a:r>
              <a:rPr lang="ru-RU" dirty="0"/>
              <a:t>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37963758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Выберите из слов однокоренные слова. Выделите в них корень.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4000" b="1" dirty="0" smtClean="0"/>
              <a:t>Растет, выросла, вращение, роскошь, раствор, выращенный</a:t>
            </a:r>
            <a:r>
              <a:rPr lang="ru-RU" sz="4000" b="1" smtClean="0"/>
              <a:t>, росли.</a:t>
            </a:r>
            <a:endParaRPr lang="ru-RU" sz="4000" b="1" dirty="0"/>
          </a:p>
        </p:txBody>
      </p:sp>
    </p:spTree>
    <p:extLst>
      <p:ext uri="{BB962C8B-B14F-4D97-AF65-F5344CB8AC3E}">
        <p14:creationId xmlns:p14="http://schemas.microsoft.com/office/powerpoint/2010/main" xmlns="" val="25368573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ru-RU" altLang="ru-RU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buFontTx/>
              <a:buNone/>
            </a:pPr>
            <a:r>
              <a:rPr lang="en-US" altLang="ru-RU" b="1" dirty="0"/>
              <a:t>       </a:t>
            </a:r>
            <a:r>
              <a:rPr lang="ru-RU" altLang="ru-RU" sz="4000" b="1" dirty="0"/>
              <a:t>О					</a:t>
            </a:r>
            <a:r>
              <a:rPr lang="ru-RU" altLang="ru-RU" sz="4000" b="1" dirty="0" smtClean="0"/>
              <a:t>            А</a:t>
            </a:r>
            <a:endParaRPr lang="ru-RU" altLang="ru-RU" sz="4000" b="1" dirty="0"/>
          </a:p>
          <a:p>
            <a:r>
              <a:rPr lang="ru-RU" altLang="ru-RU" sz="4000" b="1" dirty="0" err="1" smtClean="0"/>
              <a:t>Выр</a:t>
            </a:r>
            <a:r>
              <a:rPr lang="ru-RU" altLang="ru-RU" sz="4000" b="1" dirty="0" err="1" smtClean="0">
                <a:solidFill>
                  <a:srgbClr val="FF0000"/>
                </a:solidFill>
              </a:rPr>
              <a:t>о</a:t>
            </a:r>
            <a:r>
              <a:rPr lang="ru-RU" altLang="ru-RU" sz="4000" b="1" dirty="0" err="1"/>
              <a:t>С</a:t>
            </a:r>
            <a:r>
              <a:rPr lang="ru-RU" altLang="ru-RU" sz="4000" b="1" dirty="0" err="1" smtClean="0"/>
              <a:t>ла</a:t>
            </a:r>
            <a:r>
              <a:rPr lang="ru-RU" altLang="ru-RU" sz="4000" b="1" dirty="0"/>
              <a:t>			</a:t>
            </a:r>
            <a:r>
              <a:rPr lang="ru-RU" altLang="ru-RU" sz="4000" b="1" dirty="0" err="1" smtClean="0"/>
              <a:t>р</a:t>
            </a:r>
            <a:r>
              <a:rPr lang="ru-RU" altLang="ru-RU" sz="4000" b="1" dirty="0" err="1" smtClean="0">
                <a:solidFill>
                  <a:srgbClr val="FF0000"/>
                </a:solidFill>
              </a:rPr>
              <a:t>а</a:t>
            </a:r>
            <a:r>
              <a:rPr lang="ru-RU" altLang="ru-RU" sz="4000" b="1" dirty="0" err="1" smtClean="0"/>
              <a:t>С</a:t>
            </a:r>
            <a:r>
              <a:rPr lang="ru-RU" altLang="ru-RU" sz="4000" b="1" dirty="0" err="1"/>
              <a:t>Т</a:t>
            </a:r>
            <a:r>
              <a:rPr lang="ru-RU" altLang="ru-RU" sz="4000" b="1" dirty="0" err="1" smtClean="0"/>
              <a:t>ет</a:t>
            </a:r>
            <a:endParaRPr lang="ru-RU" altLang="ru-RU" sz="4000" b="1" dirty="0"/>
          </a:p>
          <a:p>
            <a:r>
              <a:rPr lang="ru-RU" altLang="ru-RU" sz="4000" b="1" dirty="0" err="1" smtClean="0"/>
              <a:t>Р</a:t>
            </a:r>
            <a:r>
              <a:rPr lang="ru-RU" altLang="ru-RU" sz="4000" b="1" dirty="0" err="1" smtClean="0">
                <a:solidFill>
                  <a:srgbClr val="FF0000"/>
                </a:solidFill>
              </a:rPr>
              <a:t>о</a:t>
            </a:r>
            <a:r>
              <a:rPr lang="ru-RU" altLang="ru-RU" sz="4000" b="1" dirty="0" err="1"/>
              <a:t>С</a:t>
            </a:r>
            <a:r>
              <a:rPr lang="ru-RU" altLang="ru-RU" sz="4000" b="1" dirty="0" err="1" smtClean="0"/>
              <a:t>ли</a:t>
            </a:r>
            <a:r>
              <a:rPr lang="ru-RU" altLang="ru-RU" sz="4000" b="1" dirty="0"/>
              <a:t>			</a:t>
            </a:r>
            <a:r>
              <a:rPr lang="ru-RU" altLang="ru-RU" sz="4000" b="1" dirty="0" err="1" smtClean="0"/>
              <a:t>выр</a:t>
            </a:r>
            <a:r>
              <a:rPr lang="ru-RU" altLang="ru-RU" sz="4000" b="1" dirty="0" err="1" smtClean="0">
                <a:solidFill>
                  <a:srgbClr val="FF0000"/>
                </a:solidFill>
              </a:rPr>
              <a:t>а</a:t>
            </a:r>
            <a:r>
              <a:rPr lang="ru-RU" altLang="ru-RU" sz="4000" b="1" dirty="0" err="1"/>
              <a:t>Щ</a:t>
            </a:r>
            <a:r>
              <a:rPr lang="ru-RU" altLang="ru-RU" sz="4000" b="1" dirty="0" err="1" smtClean="0"/>
              <a:t>енный</a:t>
            </a:r>
            <a:endParaRPr lang="ru-RU" altLang="ru-RU" sz="4000" b="1" dirty="0"/>
          </a:p>
        </p:txBody>
      </p:sp>
    </p:spTree>
    <p:extLst>
      <p:ext uri="{BB962C8B-B14F-4D97-AF65-F5344CB8AC3E}">
        <p14:creationId xmlns:p14="http://schemas.microsoft.com/office/powerpoint/2010/main" xmlns="" val="98470722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Алгоритм действий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sz="4000" b="1" dirty="0" smtClean="0"/>
              <a:t>1.Выделить корень</a:t>
            </a:r>
          </a:p>
          <a:p>
            <a:r>
              <a:rPr lang="ru-RU" sz="4000" b="1" dirty="0" smtClean="0"/>
              <a:t>2.Подчеркнуть согласную корня</a:t>
            </a:r>
          </a:p>
          <a:p>
            <a:r>
              <a:rPr lang="ru-RU" sz="4000" b="1" dirty="0" smtClean="0"/>
              <a:t>3.Вспомнить правило ( корне рос, </a:t>
            </a:r>
            <a:r>
              <a:rPr lang="ru-RU" sz="4000" b="1" dirty="0" err="1" smtClean="0"/>
              <a:t>ращ</a:t>
            </a:r>
            <a:r>
              <a:rPr lang="ru-RU" sz="4000" b="1" dirty="0" smtClean="0"/>
              <a:t>, </a:t>
            </a:r>
            <a:r>
              <a:rPr lang="ru-RU" sz="4000" b="1" dirty="0" err="1" smtClean="0"/>
              <a:t>раст</a:t>
            </a:r>
            <a:r>
              <a:rPr lang="ru-RU" sz="4000" b="1" dirty="0" smtClean="0"/>
              <a:t> перед С пишем О, перед </a:t>
            </a:r>
            <a:r>
              <a:rPr lang="ru-RU" sz="4000" b="1" dirty="0" err="1" smtClean="0"/>
              <a:t>Ст</a:t>
            </a:r>
            <a:r>
              <a:rPr lang="ru-RU" sz="4000" b="1" dirty="0" smtClean="0"/>
              <a:t> и Щ пишем А.</a:t>
            </a:r>
            <a:endParaRPr lang="ru-RU" sz="4000" b="1" dirty="0"/>
          </a:p>
        </p:txBody>
      </p:sp>
    </p:spTree>
    <p:extLst>
      <p:ext uri="{BB962C8B-B14F-4D97-AF65-F5344CB8AC3E}">
        <p14:creationId xmlns:p14="http://schemas.microsoft.com/office/powerpoint/2010/main" xmlns="" val="121049779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/>
              <a:t>Исключения:</a:t>
            </a:r>
            <a:endParaRPr lang="ru-RU" b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altLang="ru-RU" sz="4000" b="1" dirty="0" smtClean="0">
                <a:solidFill>
                  <a:srgbClr val="FF0000"/>
                </a:solidFill>
              </a:rPr>
              <a:t>Росток</a:t>
            </a:r>
            <a:r>
              <a:rPr lang="ru-RU" altLang="ru-RU" sz="4000" b="1" dirty="0">
                <a:solidFill>
                  <a:srgbClr val="FF0000"/>
                </a:solidFill>
              </a:rPr>
              <a:t>, отрасль, Ростов, Ростислав, </a:t>
            </a:r>
            <a:r>
              <a:rPr lang="ru-RU" altLang="ru-RU" sz="4000" b="1" dirty="0" smtClean="0">
                <a:solidFill>
                  <a:srgbClr val="FF0000"/>
                </a:solidFill>
              </a:rPr>
              <a:t>ростовщик</a:t>
            </a:r>
            <a:endParaRPr lang="ru-RU" altLang="ru-RU" sz="4000" b="1" dirty="0">
              <a:solidFill>
                <a:srgbClr val="FF0000"/>
              </a:solidFill>
            </a:endParaRP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69602754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altLang="ru-RU" b="1" dirty="0">
                <a:solidFill>
                  <a:srgbClr val="FF0000"/>
                </a:solidFill>
              </a:rPr>
              <a:t>Ростовщик – тот, кто дает деньги в рост, в долг под большие проценты</a:t>
            </a:r>
            <a:r>
              <a:rPr lang="ru-RU" altLang="ru-RU" dirty="0">
                <a:solidFill>
                  <a:srgbClr val="FF0000"/>
                </a:solidFill>
              </a:rPr>
              <a:t> </a:t>
            </a:r>
            <a:br>
              <a:rPr lang="ru-RU" altLang="ru-RU" dirty="0">
                <a:solidFill>
                  <a:srgbClr val="FF0000"/>
                </a:solidFill>
              </a:rPr>
            </a:b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055811" y="2001854"/>
            <a:ext cx="8915400" cy="3777622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2055811" y="2001854"/>
            <a:ext cx="9343303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609600" indent="-609600">
              <a:buFontTx/>
              <a:buNone/>
            </a:pPr>
            <a:r>
              <a:rPr lang="en-US" altLang="ru-RU" sz="3600" b="1" dirty="0">
                <a:solidFill>
                  <a:srgbClr val="FF0000"/>
                </a:solidFill>
              </a:rPr>
              <a:t> </a:t>
            </a:r>
            <a:r>
              <a:rPr lang="ru-RU" altLang="ru-RU" sz="3600" b="1" dirty="0">
                <a:solidFill>
                  <a:srgbClr val="FF0000"/>
                </a:solidFill>
              </a:rPr>
              <a:t>Отрасль – </a:t>
            </a:r>
            <a:endParaRPr lang="en-US" altLang="ru-RU" sz="3600" b="1" dirty="0">
              <a:solidFill>
                <a:srgbClr val="FF0000"/>
              </a:solidFill>
            </a:endParaRPr>
          </a:p>
          <a:p>
            <a:pPr marL="609600" indent="-609600">
              <a:buFontTx/>
              <a:buAutoNum type="arabicPeriod"/>
            </a:pPr>
            <a:r>
              <a:rPr lang="ru-RU" altLang="ru-RU" sz="3600" b="1" dirty="0">
                <a:solidFill>
                  <a:srgbClr val="FF0000"/>
                </a:solidFill>
              </a:rPr>
              <a:t>Ветвь растения (устар.) </a:t>
            </a:r>
            <a:endParaRPr lang="en-US" altLang="ru-RU" sz="3600" b="1" dirty="0">
              <a:solidFill>
                <a:srgbClr val="FF0000"/>
              </a:solidFill>
            </a:endParaRPr>
          </a:p>
          <a:p>
            <a:pPr marL="609600" indent="-609600">
              <a:buFontTx/>
              <a:buAutoNum type="arabicPeriod"/>
            </a:pPr>
            <a:r>
              <a:rPr lang="ru-RU" altLang="ru-RU" sz="3600" b="1" dirty="0">
                <a:solidFill>
                  <a:srgbClr val="FF0000"/>
                </a:solidFill>
              </a:rPr>
              <a:t>Потомок, потомство (устар.) </a:t>
            </a:r>
            <a:endParaRPr lang="en-US" altLang="ru-RU" sz="3600" b="1" dirty="0">
              <a:solidFill>
                <a:srgbClr val="FF0000"/>
              </a:solidFill>
            </a:endParaRPr>
          </a:p>
          <a:p>
            <a:pPr marL="609600" indent="-609600">
              <a:buFontTx/>
              <a:buAutoNum type="arabicPeriod"/>
            </a:pPr>
            <a:r>
              <a:rPr lang="ru-RU" altLang="ru-RU" sz="3600" b="1" dirty="0">
                <a:solidFill>
                  <a:srgbClr val="FF0000"/>
                </a:solidFill>
              </a:rPr>
              <a:t>Отдельная область деятельности, науки, производства</a:t>
            </a:r>
            <a:r>
              <a:rPr lang="ru-RU" altLang="ru-RU" b="1" dirty="0">
                <a:solidFill>
                  <a:srgbClr val="FF0000"/>
                </a:solidFill>
              </a:rPr>
              <a:t>.</a:t>
            </a:r>
            <a:endParaRPr lang="ru-RU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305328625"/>
      </p:ext>
    </p:extLst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Легкий дым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42</TotalTime>
  <Words>272</Words>
  <Application>Microsoft Office PowerPoint</Application>
  <PresentationFormat>Произвольный</PresentationFormat>
  <Paragraphs>35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Легкий дым</vt:lpstr>
      <vt:lpstr>Вставьте буквы в слова:</vt:lpstr>
      <vt:lpstr> 1.Предл…гать, распол…житься, р…стение. 2.Прир…щение, изл…гать, пол…жить. 3.Сл…гаемое, предл…жение,выр…сла.</vt:lpstr>
      <vt:lpstr>Тема: «Буквы –А-,-О- в корне –раст-,-ращ-, -рос-»</vt:lpstr>
      <vt:lpstr>Цель:</vt:lpstr>
      <vt:lpstr>Выберите из слов однокоренные слова. Выделите в них корень. </vt:lpstr>
      <vt:lpstr>Слайд 6</vt:lpstr>
      <vt:lpstr>Алгоритм действий</vt:lpstr>
      <vt:lpstr>Исключения:</vt:lpstr>
      <vt:lpstr>Ростовщик – тот, кто дает деньги в рост, в долг под большие проценты  </vt:lpstr>
      <vt:lpstr>Слайд 10</vt:lpstr>
      <vt:lpstr>Домашнее задание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Юлия</dc:creator>
  <cp:lastModifiedBy>анна</cp:lastModifiedBy>
  <cp:revision>26</cp:revision>
  <dcterms:created xsi:type="dcterms:W3CDTF">2019-01-15T14:34:37Z</dcterms:created>
  <dcterms:modified xsi:type="dcterms:W3CDTF">2019-01-28T10:34:34Z</dcterms:modified>
</cp:coreProperties>
</file>

<file path=docProps/thumbnail.jpeg>
</file>